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51" r:id="rId2"/>
    <p:sldId id="401" r:id="rId3"/>
    <p:sldId id="448" r:id="rId4"/>
    <p:sldId id="407" r:id="rId5"/>
    <p:sldId id="429" r:id="rId6"/>
    <p:sldId id="408" r:id="rId7"/>
    <p:sldId id="359" r:id="rId8"/>
    <p:sldId id="419" r:id="rId9"/>
    <p:sldId id="435" r:id="rId10"/>
    <p:sldId id="422" r:id="rId11"/>
    <p:sldId id="436" r:id="rId12"/>
    <p:sldId id="437" r:id="rId13"/>
    <p:sldId id="438" r:id="rId14"/>
    <p:sldId id="440" r:id="rId15"/>
    <p:sldId id="442" r:id="rId16"/>
    <p:sldId id="362" r:id="rId17"/>
    <p:sldId id="423" r:id="rId18"/>
    <p:sldId id="443" r:id="rId19"/>
    <p:sldId id="424" r:id="rId20"/>
    <p:sldId id="432" r:id="rId21"/>
    <p:sldId id="444" r:id="rId22"/>
    <p:sldId id="433" r:id="rId23"/>
    <p:sldId id="363" r:id="rId24"/>
    <p:sldId id="42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8000"/>
    <a:srgbClr val="00CC99"/>
    <a:srgbClr val="666699"/>
    <a:srgbClr val="CC99FF"/>
    <a:srgbClr val="002060"/>
    <a:srgbClr val="4472C4"/>
    <a:srgbClr val="548235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396" autoAdjust="0"/>
  </p:normalViewPr>
  <p:slideViewPr>
    <p:cSldViewPr snapToGrid="0">
      <p:cViewPr varScale="1">
        <p:scale>
          <a:sx n="112" d="100"/>
          <a:sy n="112" d="100"/>
        </p:scale>
        <p:origin x="3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619" y="7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C11D8-8F58-4B6A-AB1F-7CBC340254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60230-366E-4CA8-B96C-2C3CA0061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5E500-B30B-4628-82A1-2870CFC52F75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DCBE2E-30CF-4FEE-A0C4-9351BDBCB1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2CA30-D3BA-48F0-B40F-B654399E82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B278BD-236B-4F74-A714-C7F9B3452A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699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BFE03-F5DA-47E6-AF3D-8BFE5FCEEBB9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AB4E6-1A1A-4B62-B6A0-CA5CB6A0B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662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E3216-8BB3-417F-A81D-20B3174CA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9614E-F0D2-4BC5-B13F-D5665ECD6A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22E71-5BDF-4F2B-9F3A-A499574CD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0E61-3399-4C23-930E-316035ACA3A8}" type="datetime1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F8C4E-4EE5-4609-B71F-D9F888A05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705A9-630B-4A00-8139-6BDE46F5B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333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9689-C923-426F-9DB2-8738304A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A9E03-7C88-4E23-A152-9C885E740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4251D-26C5-4221-BA27-572CED361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12EC1-837B-43AB-95F7-921EAC190D7B}" type="datetime1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8C124-8E9E-46A7-8862-F87D349CC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1923C-BDD0-429F-80C5-120934804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669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8A644-36D2-4ED3-8533-B582BE56D7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E8243F-9C5C-49C7-A8AC-02014C1CD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59381-7F79-4EF2-BFB5-82CF696D7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4366C-85C5-4845-A129-ED9B4F12A29E}" type="datetime1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098FA-720E-460F-A046-0ABD4F702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330FF-12A7-4152-83AF-ED17004E4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421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AC29-5E7C-4A9A-B411-5138E288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134E7-3017-4ECA-BE58-1A6941710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19738-D86F-4EC4-BF0E-41753C2FA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9D1A-B0ED-4A6A-8E87-93D85B765C4D}" type="datetime1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3ED2A-AD43-47D9-97E8-BCDF54462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F26B8-E1C9-4203-A301-61121333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7A21F-FDFD-4468-BE2C-676A7B5A8816}"/>
              </a:ext>
            </a:extLst>
          </p:cNvPr>
          <p:cNvSpPr/>
          <p:nvPr userDrawn="1"/>
        </p:nvSpPr>
        <p:spPr>
          <a:xfrm>
            <a:off x="0" y="1"/>
            <a:ext cx="12192000" cy="882316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E8A935A8-8E54-43D9-B0DD-ECFE352F5BBB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382129611"/>
              </p:ext>
            </p:extLst>
          </p:nvPr>
        </p:nvGraphicFramePr>
        <p:xfrm>
          <a:off x="11460623" y="135015"/>
          <a:ext cx="640596" cy="644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0729800" imgH="10780920" progId="Photoshop.Image.7">
                  <p:embed/>
                </p:oleObj>
              </mc:Choice>
              <mc:Fallback>
                <p:oleObj name="Image" r:id="rId2" imgW="10729800" imgH="10780920" progId="Photoshop.Image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460623" y="135015"/>
                        <a:ext cx="640596" cy="6443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6099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1AC9-127D-4A62-BAD9-138CAEF1B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BBEA7-D43A-4A7F-A804-B53842CA7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F62A1-61DA-479D-925D-3F9008126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2A92-BCE4-4F58-8390-625555DE71CB}" type="datetime1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524D0-2B36-4B89-BF56-FAAE5E06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3E335-5610-4174-8534-DE4A963F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58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573F-7F19-48DE-BF4B-4D77B1CA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7FABD-F06B-4D71-BA4B-DC01E4E71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54BD4-6441-4205-931C-E43FD756CA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A1F8F-B7FC-4A7E-9201-E1BFA171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C7801-0BEF-45F8-9901-0B39608843AE}" type="datetime1">
              <a:rPr lang="en-GB" smtClean="0"/>
              <a:t>25/01/2023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647B17-9B1D-468B-A7D8-C4DF1E252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095D2-CE6A-484E-BF41-198C2EF64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35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8AC30-515C-4379-B1C8-B786AA8E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49C22-C07B-419E-8C63-652E32A79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76821-95CC-43CC-8B67-91492E1DC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70E0B-0539-4F4A-B814-D53A44449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A33F2C-E04A-46B2-854B-47F3775EFF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EFCD7F-A120-4C49-BCFE-3562D6A34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659CF-D3DD-43DA-B7F5-638DDBE5A87F}" type="datetime1">
              <a:rPr lang="en-GB" smtClean="0"/>
              <a:t>25/01/2023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BEFFB3-FE29-4AEC-A937-984C82C58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09D6AC-7BC4-409A-8B7A-F199854AB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59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165B-877D-4590-A6C3-534F612B7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DC79BB-4132-42BC-A9BB-D2C575BF0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67F4-8160-4F75-87C1-B11A67EBA72A}" type="datetime1">
              <a:rPr lang="en-GB" smtClean="0"/>
              <a:t>25/01/2023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CCDA0-3092-4B77-9336-E0027478E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4283D-75A1-428E-B057-A1ECC42C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07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E6D3E4-B970-43A2-B318-2136D35CE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A8A6D-0AD8-4945-9972-20DA1BCC0069}" type="datetime1">
              <a:rPr lang="en-GB" smtClean="0"/>
              <a:t>25/01/2023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9F3548-8208-4541-94A2-67EA9800A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C154E-DE04-4D43-A810-2CCA4E68D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89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4876-677F-4224-933F-4AA84C356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958B4-3DF5-4E60-BBBA-7085CFC66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36BE3-C540-4DAE-9F34-6EF955067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4CFCB-2A5B-4D73-878F-A5EFACD2E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F0D0E-890B-4315-85C8-B1756F52C0AA}" type="datetime1">
              <a:rPr lang="en-GB" smtClean="0"/>
              <a:t>25/01/2023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E7608-51D8-40ED-A184-E792C7C4D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CE430-7385-4699-B59E-C90EA9DE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248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324D9-39EC-403E-94D9-9D37554F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CF465-1388-4075-8309-7352548E7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662F9-0B6D-4C27-A35A-9772D25A9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F0DDD-65ED-4C6F-AAD6-984BB7EA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B5B21-A8A6-40E7-88C7-C2132BEA2635}" type="datetime1">
              <a:rPr lang="en-GB" smtClean="0"/>
              <a:t>25/01/2023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0EE16-935B-4309-9757-BF5AB1746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910BD-38F0-4BD5-8383-58B1020FD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671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17D17C-904A-41C6-997C-10038ACB49F4}"/>
              </a:ext>
            </a:extLst>
          </p:cNvPr>
          <p:cNvSpPr/>
          <p:nvPr userDrawn="1"/>
        </p:nvSpPr>
        <p:spPr>
          <a:xfrm>
            <a:off x="0" y="6409477"/>
            <a:ext cx="12192000" cy="461970"/>
          </a:xfrm>
          <a:prstGeom prst="rect">
            <a:avLst/>
          </a:prstGeom>
          <a:gradFill flip="none" rotWithShape="1">
            <a:gsLst>
              <a:gs pos="0">
                <a:srgbClr val="548235">
                  <a:alpha val="30000"/>
                </a:srgbClr>
              </a:gs>
              <a:gs pos="40000">
                <a:srgbClr val="548235">
                  <a:alpha val="60000"/>
                </a:srgbClr>
              </a:gs>
              <a:gs pos="80000">
                <a:srgbClr val="54823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C271-6B6C-448E-9C20-05741B3CE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F3C52-9353-49EB-8B50-730D10EC6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36C03-6731-41F5-A95C-A186414EBB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9D411-95FD-4383-A20A-7D877510D934}" type="datetime1">
              <a:rPr lang="en-GB" smtClean="0"/>
              <a:t>25/01/2023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C96B0-DEAB-47E6-887A-CEEEADC2D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9920" y="6452197"/>
            <a:ext cx="507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4B70D18-2298-4A86-8ED4-C9074DB5300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0284A-B9D9-41A6-A9DA-1C9108EDE2BF}"/>
              </a:ext>
            </a:extLst>
          </p:cNvPr>
          <p:cNvSpPr txBox="1"/>
          <p:nvPr userDrawn="1"/>
        </p:nvSpPr>
        <p:spPr>
          <a:xfrm>
            <a:off x="9889959" y="6452665"/>
            <a:ext cx="1780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Dr. Rashid, 2023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ED442-2DF6-48EC-A9BD-C597248C5302}"/>
              </a:ext>
            </a:extLst>
          </p:cNvPr>
          <p:cNvSpPr txBox="1"/>
          <p:nvPr userDrawn="1"/>
        </p:nvSpPr>
        <p:spPr>
          <a:xfrm>
            <a:off x="1093689" y="6454065"/>
            <a:ext cx="444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Jashore University of Science and Technology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6DA854-015C-4141-AB42-68C02317595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24" y="6421229"/>
            <a:ext cx="434987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1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B764C3-BFBB-450E-BEC0-E018BC738095}"/>
              </a:ext>
            </a:extLst>
          </p:cNvPr>
          <p:cNvSpPr/>
          <p:nvPr/>
        </p:nvSpPr>
        <p:spPr>
          <a:xfrm>
            <a:off x="717846" y="941214"/>
            <a:ext cx="10554056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300" dirty="0">
                <a:effectLst/>
                <a:latin typeface="Liberation Serif"/>
                <a:ea typeface="Noto Sans CJK SC Regular"/>
                <a:cs typeface="FreeSans"/>
              </a:rPr>
              <a:t>Pressure induced opto-electronic, </a:t>
            </a:r>
            <a:r>
              <a:rPr lang="en-US" sz="4300" dirty="0" err="1">
                <a:effectLst/>
                <a:latin typeface="Liberation Serif"/>
                <a:ea typeface="Noto Sans CJK SC Regular"/>
                <a:cs typeface="FreeSans"/>
              </a:rPr>
              <a:t>elasto</a:t>
            </a:r>
            <a:r>
              <a:rPr lang="en-US" sz="4300" dirty="0">
                <a:effectLst/>
                <a:latin typeface="Liberation Serif"/>
                <a:ea typeface="Noto Sans CJK SC Regular"/>
                <a:cs typeface="FreeSans"/>
              </a:rPr>
              <a:t>-mechanical and thermoelectric properties of cubic FrBCl</a:t>
            </a:r>
            <a:r>
              <a:rPr lang="en-US" sz="43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4300" dirty="0">
                <a:effectLst/>
                <a:latin typeface="Liberation Serif"/>
                <a:ea typeface="Noto Sans CJK SC Regular"/>
                <a:cs typeface="FreeSans"/>
              </a:rPr>
              <a:t> (B = Ge, Sn): DFT investigation</a:t>
            </a:r>
            <a:endParaRPr lang="en-GB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EFEDE-D2F8-4568-AA73-E8CB77D4B757}"/>
              </a:ext>
            </a:extLst>
          </p:cNvPr>
          <p:cNvSpPr/>
          <p:nvPr/>
        </p:nvSpPr>
        <p:spPr>
          <a:xfrm>
            <a:off x="2763036" y="3653091"/>
            <a:ext cx="6665927" cy="986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Mohammad </a:t>
            </a:r>
            <a:r>
              <a:rPr lang="en-US" sz="4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Abdur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Rashid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072FD-FF15-4C58-8179-6192B123777A}"/>
              </a:ext>
            </a:extLst>
          </p:cNvPr>
          <p:cNvSpPr txBox="1"/>
          <p:nvPr/>
        </p:nvSpPr>
        <p:spPr>
          <a:xfrm>
            <a:off x="2763036" y="4721479"/>
            <a:ext cx="666988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0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Md. </a:t>
            </a:r>
            <a:r>
              <a:rPr lang="en-US" sz="3500" b="0" i="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Borhanul</a:t>
            </a:r>
            <a:r>
              <a:rPr lang="en-US" sz="3500" b="0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0" i="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Asfia</a:t>
            </a:r>
            <a:r>
              <a:rPr lang="en-US" sz="3500" b="0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sz="3500" b="0" i="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Sahadat</a:t>
            </a:r>
            <a:r>
              <a:rPr lang="en-US" sz="3500" b="0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500" b="0" i="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Jaman</a:t>
            </a:r>
            <a:r>
              <a:rPr lang="en-US" sz="3500" dirty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6367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06977-2781-4EB9-A9FC-59441BD1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44FD5-4253-485B-96DF-7356BD1B6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902" y="1091713"/>
            <a:ext cx="3657600" cy="5175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8E6CE8-4DC5-426A-9DF4-B736D037A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8" y="1091714"/>
            <a:ext cx="3657600" cy="51759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C3D339-CBE4-4B92-AA15-E1D6D50A2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091714"/>
            <a:ext cx="3657600" cy="51759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D0AAE2-3D3D-452C-9C06-92507C073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32" y="2993896"/>
            <a:ext cx="225883" cy="11969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B54B6F-64B9-411E-ACDC-78A252A42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2993896"/>
            <a:ext cx="225883" cy="11969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968720E-603A-4B6B-B0D2-7CE6873DF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5902" y="3081211"/>
            <a:ext cx="225883" cy="119696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FBB3744-F733-477B-B8B1-4ADEF6963D4F}"/>
              </a:ext>
            </a:extLst>
          </p:cNvPr>
          <p:cNvSpPr/>
          <p:nvPr/>
        </p:nvSpPr>
        <p:spPr>
          <a:xfrm>
            <a:off x="218500" y="82991"/>
            <a:ext cx="76722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Electronic properties of 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FrGeCl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 </a:t>
            </a:r>
            <a:endParaRPr lang="en-US" sz="4400" dirty="0">
              <a:latin typeface="Liberation Serif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11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1597CFB-0644-447E-872E-C6720495B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797" y="3603284"/>
            <a:ext cx="3429000" cy="2743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404BE09-4090-4473-93F5-744C6B18F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88" y="3603284"/>
            <a:ext cx="3429000" cy="2743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4498661-1C22-4CE2-8FB9-0344703B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03" y="3603284"/>
            <a:ext cx="3429000" cy="2743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76722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Electronic properties of 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FrGeCl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 </a:t>
            </a:r>
            <a:endParaRPr lang="en-US" sz="4400" dirty="0">
              <a:latin typeface="Liberation Serif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06977-2781-4EB9-A9FC-59441BD1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11</a:t>
            </a:fld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AE0C315-F975-42F0-9F31-8E100042E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03" y="902224"/>
            <a:ext cx="3429000" cy="274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12157F2-0D1E-4CB6-8E89-2487DC123A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88" y="910770"/>
            <a:ext cx="3429000" cy="2743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46C46E0-5347-4189-9757-CA3A1262B2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797" y="906155"/>
            <a:ext cx="3429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12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76113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Electronic properties of 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FrSnCl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 </a:t>
            </a:r>
            <a:endParaRPr lang="en-US" sz="4400" dirty="0">
              <a:latin typeface="Liberation Serif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06977-2781-4EB9-A9FC-59441BD1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66737-1A07-4B9C-AA0F-C4A970CE9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4" y="1064331"/>
            <a:ext cx="3657600" cy="51759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4BACBB-AF5A-4337-ACC1-5B193F1A5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064332"/>
            <a:ext cx="3657600" cy="5175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B09028-D65E-48F6-A8F8-E8F64F852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832" y="1064331"/>
            <a:ext cx="3657600" cy="51759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D0AAE2-3D3D-452C-9C06-92507C073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538" y="3016665"/>
            <a:ext cx="232228" cy="1230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90E9AF-0F7D-42B8-B38B-C33AFD3DA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940" y="3042302"/>
            <a:ext cx="232228" cy="12305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513E7C-9CD3-4936-889B-CB99CAC61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832" y="3042302"/>
            <a:ext cx="232228" cy="123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08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76113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Electronic properties of 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FrSnCl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 </a:t>
            </a:r>
            <a:endParaRPr lang="en-US" sz="4400" dirty="0">
              <a:latin typeface="Liberation Serif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06977-2781-4EB9-A9FC-59441BD1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13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ADD3C-4876-4FA5-BE57-104C81649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77" y="1019404"/>
            <a:ext cx="3657600" cy="5175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54AF0B-A216-445F-BD4A-122B08E10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19" y="1019404"/>
            <a:ext cx="3657600" cy="51759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D0AAE2-3D3D-452C-9C06-92507C073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419" y="2969982"/>
            <a:ext cx="230616" cy="12220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C2E192-E8A5-4060-8CE4-5030E6F47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77" y="2996361"/>
            <a:ext cx="230616" cy="12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62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76113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Electronic properties of 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FrSnCl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 </a:t>
            </a:r>
            <a:endParaRPr lang="en-US" sz="4400" dirty="0">
              <a:latin typeface="Liberation Serif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06977-2781-4EB9-A9FC-59441BD1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14</a:t>
            </a:fld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91DD50-A162-4E58-B0D1-6D7BB481C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336" y="3636235"/>
            <a:ext cx="3429000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23B9EA-940F-498B-A755-FE8EA1104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89" y="914400"/>
            <a:ext cx="3429000" cy="27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9E9560-286C-4164-90A2-F7D14B7A7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76" y="925194"/>
            <a:ext cx="3429000" cy="2743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83BE27E-B4DF-40E1-9F67-182056EDD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836" y="914400"/>
            <a:ext cx="3429000" cy="274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715FA18-1C0F-494C-B6CC-C13960C34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689" y="3636235"/>
            <a:ext cx="3429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11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48990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Electronic properties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06977-2781-4EB9-A9FC-59441BD1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15</a:t>
            </a:fld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9C3AA2-BCA6-4B1E-AC2A-CD527976D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0" y="1373725"/>
            <a:ext cx="5715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DA1C06-21DD-41D9-A86B-FBC8AA67EABE}"/>
              </a:ext>
            </a:extLst>
          </p:cNvPr>
          <p:cNvSpPr txBox="1"/>
          <p:nvPr/>
        </p:nvSpPr>
        <p:spPr>
          <a:xfrm>
            <a:off x="2330957" y="2011604"/>
            <a:ext cx="1490085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000" dirty="0">
                <a:effectLst/>
                <a:latin typeface="Liberation Serif"/>
                <a:ea typeface="Noto Sans CJK SC Regular"/>
                <a:cs typeface="FreeSans"/>
              </a:rPr>
              <a:t>FrGeCl</a:t>
            </a:r>
            <a:r>
              <a:rPr lang="en-US" sz="30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4F1177-C77F-4360-8F4F-962DCB766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06" y="1373725"/>
            <a:ext cx="5715000" cy="45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4D3646-EC7A-42AD-8521-EC9146E107C7}"/>
              </a:ext>
            </a:extLst>
          </p:cNvPr>
          <p:cNvSpPr txBox="1"/>
          <p:nvPr/>
        </p:nvSpPr>
        <p:spPr>
          <a:xfrm>
            <a:off x="8369843" y="1997855"/>
            <a:ext cx="1490085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000" dirty="0">
                <a:effectLst/>
                <a:latin typeface="Liberation Serif"/>
                <a:ea typeface="Noto Sans CJK SC Regular"/>
                <a:cs typeface="FreeSans"/>
              </a:rPr>
              <a:t>FrSnCl</a:t>
            </a:r>
            <a:r>
              <a:rPr lang="en-US" sz="30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88715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70150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Optical properties of 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FrGeCl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endParaRPr lang="en-US" sz="4400" dirty="0">
              <a:latin typeface="Liberation Serif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15912D-C43E-43FF-9A8B-8AE289B37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16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739716-9DB0-470C-B5DA-DD4FCB903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75" y="1093970"/>
            <a:ext cx="4356667" cy="550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4653B8-DB5D-47A9-B44E-4465EFC20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03" y="1885925"/>
            <a:ext cx="5143499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8CB2C-49FE-480B-BAB3-0F3DE6281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99" y="1817559"/>
            <a:ext cx="514349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4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70150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Optical properties of 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FrGeCl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endParaRPr lang="en-US" sz="4400" dirty="0">
              <a:latin typeface="Liberation Serif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7F72D-39E6-4251-AE20-135A667F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17</a:t>
            </a:fld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66C37B-F434-42E5-B7DA-C6B6A6ADC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520" y="991311"/>
            <a:ext cx="3200400" cy="25603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F34615-87D3-4D06-8A94-CE1346DFE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3" y="991311"/>
            <a:ext cx="3200400" cy="25603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30D7B8E-F584-4E43-834B-E1523E976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67" y="991311"/>
            <a:ext cx="3200400" cy="25603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4DF636B-F600-415E-879D-EE6191F06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3" y="3690510"/>
            <a:ext cx="3200400" cy="25603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186A6BA-D01D-4883-A083-90D80C779F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67" y="3721711"/>
            <a:ext cx="3200400" cy="25603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538E5A9-ED8E-4F75-89B6-9B7BEEE363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520" y="3721711"/>
            <a:ext cx="320040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65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69541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Optical properties of 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FrSnCl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 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15912D-C43E-43FF-9A8B-8AE289B37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18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739716-9DB0-470C-B5DA-DD4FCB903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75" y="1093970"/>
            <a:ext cx="4356667" cy="550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9FC60B-02A1-494C-A6AE-93ECD002D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09" y="1853729"/>
            <a:ext cx="5143499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D61325-B05F-4B3C-9F03-AF7E5CB8B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847" y="1853729"/>
            <a:ext cx="514349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70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69541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Optical properties of 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FrSnCl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 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BC70D-8109-4BA3-9AD0-4DC88540C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19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346F3-E555-4E51-AD89-2DB6F9DC6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06" y="1000395"/>
            <a:ext cx="3200400" cy="256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98E346-1AF8-40F5-96B1-7C7CB4D93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74" y="3708679"/>
            <a:ext cx="3200400" cy="2560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BBD842-4FBE-4935-8014-3EB1BE3DA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76" y="3708679"/>
            <a:ext cx="3200400" cy="256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38EF6B-23CE-4AE4-AD82-B1C82BD7A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41" y="3708679"/>
            <a:ext cx="3200400" cy="2560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601607-CC34-4EC0-8388-D1F54E6EE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76" y="1000395"/>
            <a:ext cx="3200400" cy="2560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B7E477-95AA-4533-A536-43CF8ACC89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41" y="1000395"/>
            <a:ext cx="320040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29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1877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F981E-5FE9-4C89-A046-33FB4FE02EC1}"/>
              </a:ext>
            </a:extLst>
          </p:cNvPr>
          <p:cNvSpPr txBox="1"/>
          <p:nvPr/>
        </p:nvSpPr>
        <p:spPr>
          <a:xfrm>
            <a:off x="1525425" y="1040173"/>
            <a:ext cx="8396242" cy="5174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Lead-free </a:t>
            </a:r>
            <a:r>
              <a:rPr lang="en-US" sz="3200" dirty="0">
                <a:effectLst/>
                <a:latin typeface="Liberation Serif"/>
                <a:ea typeface="Noto Sans CJK SC Regular"/>
                <a:cs typeface="FreeSans"/>
              </a:rPr>
              <a:t>perovskite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systems of study: </a:t>
            </a:r>
            <a:r>
              <a:rPr lang="en-US" sz="3200" dirty="0">
                <a:effectLst/>
                <a:latin typeface="Liberation Serif"/>
                <a:ea typeface="Noto Sans CJK SC Regular"/>
                <a:cs typeface="FreeSans"/>
              </a:rPr>
              <a:t>FrGeCl</a:t>
            </a:r>
            <a:r>
              <a:rPr lang="en-US" sz="32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3200" dirty="0">
                <a:effectLst/>
                <a:latin typeface="Liberation Serif"/>
                <a:ea typeface="Noto Sans CJK SC Regular"/>
                <a:cs typeface="FreeSans"/>
              </a:rPr>
              <a:t> and FrSnCl</a:t>
            </a:r>
            <a:r>
              <a:rPr lang="en-US" sz="32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endParaRPr lang="en-US" sz="3200" dirty="0">
              <a:effectLst/>
              <a:latin typeface="Liberation Serif"/>
              <a:ea typeface="Noto Sans CJK SC Regular"/>
              <a:cs typeface="FreeSans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 Computational details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 O</a:t>
            </a:r>
            <a:r>
              <a:rPr lang="en-US" sz="3200" dirty="0">
                <a:effectLst/>
                <a:latin typeface="Liberation Serif"/>
                <a:ea typeface="Noto Sans CJK SC Regular"/>
                <a:cs typeface="FreeSans"/>
              </a:rPr>
              <a:t>pto-electronic </a:t>
            </a: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properties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Mechanical properties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 T</a:t>
            </a:r>
            <a:r>
              <a:rPr lang="en-US" sz="3200" dirty="0">
                <a:effectLst/>
                <a:latin typeface="Liberation Serif"/>
                <a:ea typeface="Noto Sans CJK SC Regular"/>
                <a:cs typeface="FreeSans"/>
              </a:rPr>
              <a:t>hermoelectric</a:t>
            </a: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 properties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 Conclusions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2EFA6B-E530-47B7-81A3-165815F4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176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105929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Mechanical</a:t>
            </a:r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 properties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 of FrBCl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 (B = Ge, Sn)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BC70D-8109-4BA3-9AD0-4DC88540C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20</a:t>
            </a:fld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64A25F-504F-403A-AE74-C41AA4FAD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35135"/>
              </p:ext>
            </p:extLst>
          </p:nvPr>
        </p:nvGraphicFramePr>
        <p:xfrm>
          <a:off x="153824" y="991312"/>
          <a:ext cx="11895745" cy="5315479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444240">
                  <a:extLst>
                    <a:ext uri="{9D8B030D-6E8A-4147-A177-3AD203B41FA5}">
                      <a16:colId xmlns:a16="http://schemas.microsoft.com/office/drawing/2014/main" val="3384440848"/>
                    </a:ext>
                  </a:extLst>
                </a:gridCol>
                <a:gridCol w="1102407">
                  <a:extLst>
                    <a:ext uri="{9D8B030D-6E8A-4147-A177-3AD203B41FA5}">
                      <a16:colId xmlns:a16="http://schemas.microsoft.com/office/drawing/2014/main" val="871336549"/>
                    </a:ext>
                  </a:extLst>
                </a:gridCol>
                <a:gridCol w="1196411">
                  <a:extLst>
                    <a:ext uri="{9D8B030D-6E8A-4147-A177-3AD203B41FA5}">
                      <a16:colId xmlns:a16="http://schemas.microsoft.com/office/drawing/2014/main" val="1237023815"/>
                    </a:ext>
                  </a:extLst>
                </a:gridCol>
                <a:gridCol w="1204957">
                  <a:extLst>
                    <a:ext uri="{9D8B030D-6E8A-4147-A177-3AD203B41FA5}">
                      <a16:colId xmlns:a16="http://schemas.microsoft.com/office/drawing/2014/main" val="1428670886"/>
                    </a:ext>
                  </a:extLst>
                </a:gridCol>
                <a:gridCol w="1088703">
                  <a:extLst>
                    <a:ext uri="{9D8B030D-6E8A-4147-A177-3AD203B41FA5}">
                      <a16:colId xmlns:a16="http://schemas.microsoft.com/office/drawing/2014/main" val="692420264"/>
                    </a:ext>
                  </a:extLst>
                </a:gridCol>
                <a:gridCol w="1246068">
                  <a:extLst>
                    <a:ext uri="{9D8B030D-6E8A-4147-A177-3AD203B41FA5}">
                      <a16:colId xmlns:a16="http://schemas.microsoft.com/office/drawing/2014/main" val="2895944657"/>
                    </a:ext>
                  </a:extLst>
                </a:gridCol>
                <a:gridCol w="1246068">
                  <a:extLst>
                    <a:ext uri="{9D8B030D-6E8A-4147-A177-3AD203B41FA5}">
                      <a16:colId xmlns:a16="http://schemas.microsoft.com/office/drawing/2014/main" val="1637839025"/>
                    </a:ext>
                  </a:extLst>
                </a:gridCol>
                <a:gridCol w="1214177">
                  <a:extLst>
                    <a:ext uri="{9D8B030D-6E8A-4147-A177-3AD203B41FA5}">
                      <a16:colId xmlns:a16="http://schemas.microsoft.com/office/drawing/2014/main" val="4234328033"/>
                    </a:ext>
                  </a:extLst>
                </a:gridCol>
                <a:gridCol w="1127612">
                  <a:extLst>
                    <a:ext uri="{9D8B030D-6E8A-4147-A177-3AD203B41FA5}">
                      <a16:colId xmlns:a16="http://schemas.microsoft.com/office/drawing/2014/main" val="3828529287"/>
                    </a:ext>
                  </a:extLst>
                </a:gridCol>
                <a:gridCol w="1025102">
                  <a:extLst>
                    <a:ext uri="{9D8B030D-6E8A-4147-A177-3AD203B41FA5}">
                      <a16:colId xmlns:a16="http://schemas.microsoft.com/office/drawing/2014/main" val="3195725980"/>
                    </a:ext>
                  </a:extLst>
                </a:gridCol>
              </a:tblGrid>
              <a:tr h="81776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Pressure (</a:t>
                      </a: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2000" b="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20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2000" b="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20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2000" b="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n-US" sz="20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r>
                        <a:rPr lang="en-US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20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0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20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0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r>
                        <a:rPr lang="en-US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20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0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B/G</a:t>
                      </a:r>
                      <a:endParaRPr lang="en-US" sz="2000" b="0" i="1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ν</a:t>
                      </a:r>
                      <a:endParaRPr lang="en-US" sz="2000" b="0" i="1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861392"/>
                  </a:ext>
                </a:extLst>
              </a:tr>
              <a:tr h="408883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FrGeCl</a:t>
                      </a:r>
                      <a:r>
                        <a:rPr lang="en-US" sz="2800" b="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8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7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51.86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13.01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10.79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25.96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14.24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36.12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1.823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0.27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87128"/>
                  </a:ext>
                </a:extLst>
              </a:tr>
              <a:tr h="4088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7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68.73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17.08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12.07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34.30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17.57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45.03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1.952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0.28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2162450"/>
                  </a:ext>
                </a:extLst>
              </a:tr>
              <a:tr h="4088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7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84.69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20.61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13.88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41.97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21.15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54.32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1.985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0.28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80080"/>
                  </a:ext>
                </a:extLst>
              </a:tr>
              <a:tr h="4088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700" b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102.41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22.86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15.69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49.38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25.32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64.88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1.950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0.28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32709736"/>
                  </a:ext>
                </a:extLst>
              </a:tr>
              <a:tr h="4088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7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136.82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50.68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15.04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79.39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26.25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70.93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3.025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146170"/>
                  </a:ext>
                </a:extLst>
              </a:tr>
              <a:tr h="4088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7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125.02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29.01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15.34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61.01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28.41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73.77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2.148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0.30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7473316"/>
                  </a:ext>
                </a:extLst>
              </a:tr>
              <a:tr h="408883">
                <a:tc row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FrSnCl</a:t>
                      </a:r>
                      <a:r>
                        <a:rPr lang="en-US" sz="2800" b="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8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7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44.44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8.62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5.96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20.56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10.74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27.44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1.915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0.28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216060"/>
                  </a:ext>
                </a:extLst>
              </a:tr>
              <a:tr h="4088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7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73.35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12.14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10.11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32.54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18.31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46.25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1.777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4615005"/>
                  </a:ext>
                </a:extLst>
              </a:tr>
              <a:tr h="4088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7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88.38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15.45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4.12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39.76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17.05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44.76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2.331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533072"/>
                  </a:ext>
                </a:extLst>
              </a:tr>
              <a:tr h="4088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7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108.25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18.22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4.81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48.23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20.89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54.76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2.309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</a:t>
                      </a:r>
                      <a:endParaRPr lang="en-US" sz="170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0369174"/>
                  </a:ext>
                </a:extLst>
              </a:tr>
              <a:tr h="4088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700" b="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135.07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22.81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4.68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60.23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25.26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66.49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2.384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0.32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ea typeface="Noto Sans CJK SC Regular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896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790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879920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Thermoelectric</a:t>
            </a:r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 properties of 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FrGeCl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 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BC70D-8109-4BA3-9AD0-4DC88540C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21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BC6C8-90F0-413B-A60C-2DF184F59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308" y="924496"/>
            <a:ext cx="34290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DFB016-EF78-4C97-9B7F-24802EB60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161" y="3646870"/>
            <a:ext cx="34290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0E3454-D98C-4E23-BCF9-6215FB333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83" y="3646870"/>
            <a:ext cx="34290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47BD09-934B-49D9-B338-5BA901030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764" y="878051"/>
            <a:ext cx="3429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57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87382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Thermoelectric</a:t>
            </a:r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 properties of 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FrSnCl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 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BC70D-8109-4BA3-9AD0-4DC88540C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22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DF452-2CC3-4F5B-AF78-9E928B64A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677" y="3647990"/>
            <a:ext cx="34290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690EE4-0B11-4527-AA6C-E919BBFA1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02" y="3643176"/>
            <a:ext cx="34290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5A2F73-6DEE-41E8-B538-A0945A6F4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76" y="899976"/>
            <a:ext cx="34290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7932B0-6C76-431D-ACDE-FDD4C189A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677" y="913336"/>
            <a:ext cx="3429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9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29754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Conclusions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2A2ECF-9ACF-45D1-A983-6D9BED1BE135}"/>
              </a:ext>
            </a:extLst>
          </p:cNvPr>
          <p:cNvSpPr txBox="1"/>
          <p:nvPr/>
        </p:nvSpPr>
        <p:spPr>
          <a:xfrm>
            <a:off x="1410057" y="1290188"/>
            <a:ext cx="9682384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200" dirty="0">
                <a:effectLst/>
                <a:latin typeface="Liberation Serif"/>
                <a:ea typeface="Noto Sans CJK SC Regular"/>
                <a:cs typeface="FreeSans"/>
              </a:rPr>
              <a:t>Opto-electronic and thermoelectric properties perovskites of FrBCl</a:t>
            </a:r>
            <a:r>
              <a:rPr lang="en-US" sz="32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3200" dirty="0">
                <a:effectLst/>
                <a:latin typeface="Liberation Serif"/>
                <a:ea typeface="Noto Sans CJK SC Regular"/>
                <a:cs typeface="FreeSans"/>
              </a:rPr>
              <a:t> (B = Ge, Sn)</a:t>
            </a:r>
            <a:r>
              <a:rPr lang="en-US" sz="3000" dirty="0">
                <a:effectLst/>
                <a:latin typeface="Liberation Serif"/>
                <a:ea typeface="Noto Sans CJK SC Regular"/>
                <a:cs typeface="FreeSans"/>
              </a:rPr>
              <a:t> using WIEN2k </a:t>
            </a:r>
          </a:p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000" dirty="0">
                <a:latin typeface="Liberation Serif"/>
                <a:ea typeface="Noto Sans CJK SC Regular"/>
                <a:cs typeface="FreeSans"/>
              </a:rPr>
              <a:t>Both compounds show </a:t>
            </a:r>
            <a:r>
              <a:rPr lang="en-US" sz="2800" dirty="0">
                <a:effectLst/>
                <a:latin typeface="Liberation Serif"/>
                <a:ea typeface="Noto Sans CJK SC Regular"/>
                <a:cs typeface="FreeSans"/>
              </a:rPr>
              <a:t>semiconductor like</a:t>
            </a:r>
            <a:r>
              <a:rPr lang="en-US" sz="3000" dirty="0">
                <a:latin typeface="Liberation Serif"/>
                <a:ea typeface="Noto Sans CJK SC Regular"/>
                <a:cs typeface="FreeSans"/>
              </a:rPr>
              <a:t> behavior</a:t>
            </a:r>
          </a:p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000" dirty="0">
                <a:latin typeface="Liberation Serif"/>
                <a:ea typeface="Noto Sans CJK SC Regular"/>
                <a:cs typeface="FreeSans"/>
              </a:rPr>
              <a:t>R</a:t>
            </a:r>
            <a:r>
              <a:rPr lang="en-US" sz="3000" dirty="0">
                <a:effectLst/>
                <a:latin typeface="Liberation Serif"/>
                <a:ea typeface="Noto Sans CJK SC Regular"/>
                <a:cs typeface="FreeSans"/>
              </a:rPr>
              <a:t>emarkable optical properties and ductile in nature</a:t>
            </a:r>
          </a:p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000" dirty="0">
                <a:latin typeface="Liberation Serif"/>
                <a:ea typeface="Noto Sans CJK SC Regular"/>
                <a:cs typeface="FreeSans"/>
              </a:rPr>
              <a:t>G</a:t>
            </a:r>
            <a:r>
              <a:rPr lang="en-US" sz="3000" dirty="0">
                <a:effectLst/>
                <a:latin typeface="Liberation Serif"/>
                <a:ea typeface="Noto Sans CJK SC Regular"/>
                <a:cs typeface="FreeSans"/>
              </a:rPr>
              <a:t>ood </a:t>
            </a:r>
            <a:r>
              <a:rPr lang="en-US" sz="3000" dirty="0" err="1">
                <a:effectLst/>
                <a:latin typeface="Liberation Serif"/>
                <a:ea typeface="Noto Sans CJK SC Regular"/>
                <a:cs typeface="FreeSans"/>
              </a:rPr>
              <a:t>Seebeck</a:t>
            </a:r>
            <a:r>
              <a:rPr lang="en-US" sz="3000" dirty="0">
                <a:effectLst/>
                <a:latin typeface="Liberation Serif"/>
                <a:ea typeface="Noto Sans CJK SC Regular"/>
                <a:cs typeface="FreeSans"/>
              </a:rPr>
              <a:t> coefficient and power factor</a:t>
            </a:r>
          </a:p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000" dirty="0">
                <a:latin typeface="Liberation Serif"/>
                <a:ea typeface="Noto Sans CJK SC Regular"/>
                <a:cs typeface="FreeSans"/>
              </a:rPr>
              <a:t>Promising materials for different opto-electronic and thermoelectric applications</a:t>
            </a:r>
            <a:endParaRPr lang="en-US" sz="3000" dirty="0">
              <a:effectLst/>
              <a:latin typeface="Liberation Serif"/>
              <a:ea typeface="Noto Sans CJK SC Regular"/>
              <a:cs typeface="Free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DD8669-28E3-4D5E-8699-24E7A099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868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2A5CF1-D4FC-4DAF-970D-5C252549A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17" y="1370094"/>
            <a:ext cx="8347165" cy="344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32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49792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Perovskite solar cells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F981E-5FE9-4C89-A046-33FB4FE02EC1}"/>
              </a:ext>
            </a:extLst>
          </p:cNvPr>
          <p:cNvSpPr txBox="1"/>
          <p:nvPr/>
        </p:nvSpPr>
        <p:spPr>
          <a:xfrm>
            <a:off x="653753" y="1211087"/>
            <a:ext cx="9661020" cy="4435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 </a:t>
            </a: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power conversion efficiency (about 25%)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Easier manufacturing process</a:t>
            </a:r>
            <a:endParaRPr lang="en-US" sz="3200" dirty="0">
              <a:effectLst/>
              <a:latin typeface="Liberation Serif"/>
              <a:ea typeface="Noto Sans CJK SC Regular"/>
              <a:cs typeface="FreeSans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Liberation Serif"/>
                <a:cs typeface="Times New Roman" panose="02020603050405020304" pitchFamily="18" charset="0"/>
              </a:rPr>
              <a:t> Lower cost and greater flexibility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C00000"/>
                </a:solidFill>
                <a:latin typeface="Liberation Serif"/>
                <a:cs typeface="Times New Roman" panose="02020603050405020304" pitchFamily="18" charset="0"/>
              </a:rPr>
              <a:t> Perovskites degrade much faster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C00000"/>
                </a:solidFill>
                <a:latin typeface="Liberation Serif"/>
                <a:cs typeface="Times New Roman" panose="02020603050405020304" pitchFamily="18" charset="0"/>
              </a:rPr>
              <a:t> Pb-based perovskites show better </a:t>
            </a:r>
          </a:p>
          <a:p>
            <a:r>
              <a:rPr lang="en-US" sz="3200" dirty="0">
                <a:solidFill>
                  <a:srgbClr val="C00000"/>
                </a:solidFill>
                <a:latin typeface="Liberation Serif"/>
                <a:cs typeface="Times New Roman" panose="02020603050405020304" pitchFamily="18" charset="0"/>
              </a:rPr>
              <a:t>    potential but they are toxic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2EFA6B-E530-47B7-81A3-165815F4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3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68FA9-B1C5-4B54-8309-478CCE2A14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"/>
          <a:stretch/>
        </p:blipFill>
        <p:spPr>
          <a:xfrm>
            <a:off x="6990460" y="2159122"/>
            <a:ext cx="4848868" cy="37032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333112-EC84-4BB8-A653-8AD18FE3A06E}"/>
              </a:ext>
            </a:extLst>
          </p:cNvPr>
          <p:cNvSpPr txBox="1"/>
          <p:nvPr/>
        </p:nvSpPr>
        <p:spPr>
          <a:xfrm>
            <a:off x="7439115" y="6018804"/>
            <a:ext cx="42030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https://news.mit.edu/2022/perovskites-solar-cells-explained-0715</a:t>
            </a:r>
          </a:p>
        </p:txBody>
      </p:sp>
    </p:spTree>
    <p:extLst>
      <p:ext uri="{BB962C8B-B14F-4D97-AF65-F5344CB8AC3E}">
        <p14:creationId xmlns:p14="http://schemas.microsoft.com/office/powerpoint/2010/main" val="315032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92384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Environmental sources of lead exposure</a:t>
            </a:r>
            <a:endParaRPr lang="en-GB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77CD30-EBFE-46D0-8ADA-68F1AEB4A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4</a:t>
            </a:fld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DBE956-4495-4AB8-8260-2489E50CF50D}"/>
              </a:ext>
            </a:extLst>
          </p:cNvPr>
          <p:cNvSpPr txBox="1"/>
          <p:nvPr/>
        </p:nvSpPr>
        <p:spPr>
          <a:xfrm>
            <a:off x="3127761" y="6001771"/>
            <a:ext cx="6175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https://www.cdc.gov/nceh/lead/publications/refugeetoolkit/powerpoint_files/medicalservice.ppt</a:t>
            </a:r>
          </a:p>
        </p:txBody>
      </p:sp>
      <p:pic>
        <p:nvPicPr>
          <p:cNvPr id="19" name="Picture 7">
            <a:extLst>
              <a:ext uri="{FF2B5EF4-FFF2-40B4-BE49-F238E27FC236}">
                <a16:creationId xmlns:a16="http://schemas.microsoft.com/office/drawing/2014/main" id="{04FB8C5E-6511-4370-92AE-BB2B30FFA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354" y="1103161"/>
            <a:ext cx="6347745" cy="464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287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77CD30-EBFE-46D0-8ADA-68F1AEB4A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891AD-52FA-4A0B-B6A4-6B014EB2A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889" y="2553144"/>
            <a:ext cx="9109817" cy="3454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B1D8F7-B133-44C9-89CE-1778761CA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654" y="168866"/>
            <a:ext cx="10085462" cy="22246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DA96C0-D335-4892-A7BF-4E0F38D1DF70}"/>
              </a:ext>
            </a:extLst>
          </p:cNvPr>
          <p:cNvSpPr txBox="1"/>
          <p:nvPr/>
        </p:nvSpPr>
        <p:spPr>
          <a:xfrm>
            <a:off x="8627618" y="6032960"/>
            <a:ext cx="20460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472C4"/>
                </a:solidFill>
              </a:rPr>
              <a:t>RSC Advances, 2022, 12, 7961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984984-69A7-4584-9068-3DFEA2E7C3E1}"/>
              </a:ext>
            </a:extLst>
          </p:cNvPr>
          <p:cNvSpPr/>
          <p:nvPr/>
        </p:nvSpPr>
        <p:spPr>
          <a:xfrm>
            <a:off x="11237720" y="1187865"/>
            <a:ext cx="290557" cy="5383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65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79319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Structure of FrBCl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 (B = Ge, Sn)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E357A-7DCA-47DF-9CDF-16DE581B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6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6E6FC-F389-4797-8218-92D3223E3349}"/>
              </a:ext>
            </a:extLst>
          </p:cNvPr>
          <p:cNvSpPr txBox="1"/>
          <p:nvPr/>
        </p:nvSpPr>
        <p:spPr>
          <a:xfrm>
            <a:off x="8724589" y="3118937"/>
            <a:ext cx="1453172" cy="8299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lvl="0" algn="ctr" rtl="0" hangingPunct="0">
              <a:buNone/>
              <a:tabLst/>
            </a:pPr>
            <a:r>
              <a:rPr lang="en-US" sz="4400" dirty="0">
                <a:highlight>
                  <a:scrgbClr r="0" g="0" b="0">
                    <a:alpha val="0"/>
                  </a:scrgbClr>
                </a:highlight>
                <a:latin typeface="Times New Roman" pitchFamily="18"/>
                <a:ea typeface="Noto Sans CJK SC Regular" pitchFamily="2"/>
                <a:cs typeface="FreeSans" pitchFamily="2"/>
              </a:rPr>
              <a:t>Ge/Sn</a:t>
            </a:r>
            <a:endParaRPr lang="en-US" sz="44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Times New Roman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9B76F2-8D47-445B-851D-B8D9BC57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281280" y="1335009"/>
            <a:ext cx="4589682" cy="45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A48D35-C704-42A6-B635-B0E3D28F6E5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418146" y="1469877"/>
            <a:ext cx="899686" cy="937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C8C077-D313-4598-A136-A8C0EF895E5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418146" y="3190755"/>
            <a:ext cx="929238" cy="88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97D1E-216C-4DAB-9FAC-229762D0E86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574725" y="4855430"/>
            <a:ext cx="783043" cy="73899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33D13B-B787-465A-BE4A-7477207A86B8}"/>
              </a:ext>
            </a:extLst>
          </p:cNvPr>
          <p:cNvSpPr txBox="1"/>
          <p:nvPr/>
        </p:nvSpPr>
        <p:spPr>
          <a:xfrm>
            <a:off x="8668132" y="1397814"/>
            <a:ext cx="899686" cy="8299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lvl="0" algn="ctr" rtl="0" hangingPunct="0">
              <a:buNone/>
              <a:tabLst/>
            </a:pPr>
            <a:r>
              <a:rPr lang="en-US" sz="4400" dirty="0">
                <a:highlight>
                  <a:scrgbClr r="0" g="0" b="0">
                    <a:alpha val="0"/>
                  </a:scrgbClr>
                </a:highlight>
                <a:latin typeface="Times New Roman" pitchFamily="18"/>
                <a:ea typeface="Noto Sans CJK SC Regular" pitchFamily="2"/>
                <a:cs typeface="FreeSans" pitchFamily="2"/>
              </a:rPr>
              <a:t>Fr</a:t>
            </a:r>
            <a:endParaRPr lang="en-US" sz="44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Times New Roman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4C581C-EA5A-4CA1-BA46-D4DAADDC4B8F}"/>
              </a:ext>
            </a:extLst>
          </p:cNvPr>
          <p:cNvSpPr txBox="1"/>
          <p:nvPr/>
        </p:nvSpPr>
        <p:spPr>
          <a:xfrm>
            <a:off x="8724589" y="4758514"/>
            <a:ext cx="783043" cy="738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lvl="0" algn="ctr" rtl="0" hangingPunct="0">
              <a:buNone/>
              <a:tabLst/>
            </a:pPr>
            <a:r>
              <a:rPr lang="en-US" sz="4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Times New Roman" pitchFamily="18"/>
                <a:ea typeface="Noto Sans CJK SC Regular" pitchFamily="2"/>
                <a:cs typeface="FreeSans" pitchFamily="2"/>
              </a:rPr>
              <a:t>Cl</a:t>
            </a:r>
          </a:p>
        </p:txBody>
      </p:sp>
    </p:spTree>
    <p:extLst>
      <p:ext uri="{BB962C8B-B14F-4D97-AF65-F5344CB8AC3E}">
        <p14:creationId xmlns:p14="http://schemas.microsoft.com/office/powerpoint/2010/main" val="1540655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51539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Computational details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51B835-0212-4427-A388-6865E2CA3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46" y="1608117"/>
            <a:ext cx="3382922" cy="3811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FEEA0B-D931-43EC-A4BB-FB1C2159B6F3}"/>
              </a:ext>
            </a:extLst>
          </p:cNvPr>
          <p:cNvSpPr txBox="1"/>
          <p:nvPr/>
        </p:nvSpPr>
        <p:spPr>
          <a:xfrm>
            <a:off x="5725682" y="1378885"/>
            <a:ext cx="5597496" cy="42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8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MT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Fr, Sn, Ge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= 2.35 </a:t>
            </a:r>
            <a:r>
              <a:rPr lang="en-US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8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MT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(Cl) = 2.32 </a:t>
            </a:r>
            <a:r>
              <a:rPr lang="en-US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MT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×K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8.0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K-mesh = 10×10×10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EC = 0.00001 Ry &amp; 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CC = 0.0001 </a:t>
            </a:r>
            <a:r>
              <a:rPr lang="en-U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endParaRPr lang="en-US" sz="2800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5CECF-A822-4B29-930C-CC7458BAA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73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109151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Optimized </a:t>
            </a:r>
            <a:r>
              <a:rPr lang="en-US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Lattice parameters and estimated </a:t>
            </a:r>
            <a:r>
              <a:rPr lang="en-US" sz="440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4400" i="1" baseline="-25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en-GB" sz="4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7F3107-FC60-4B68-B132-9DD2E2E26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8</a:t>
            </a:fld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C31ED93-BECC-4175-95BB-084353B94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860616"/>
              </p:ext>
            </p:extLst>
          </p:nvPr>
        </p:nvGraphicFramePr>
        <p:xfrm>
          <a:off x="336135" y="1113581"/>
          <a:ext cx="11519730" cy="5077467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303022">
                  <a:extLst>
                    <a:ext uri="{9D8B030D-6E8A-4147-A177-3AD203B41FA5}">
                      <a16:colId xmlns:a16="http://schemas.microsoft.com/office/drawing/2014/main" val="3485929238"/>
                    </a:ext>
                  </a:extLst>
                </a:gridCol>
                <a:gridCol w="2304177">
                  <a:extLst>
                    <a:ext uri="{9D8B030D-6E8A-4147-A177-3AD203B41FA5}">
                      <a16:colId xmlns:a16="http://schemas.microsoft.com/office/drawing/2014/main" val="2328196014"/>
                    </a:ext>
                  </a:extLst>
                </a:gridCol>
                <a:gridCol w="2304177">
                  <a:extLst>
                    <a:ext uri="{9D8B030D-6E8A-4147-A177-3AD203B41FA5}">
                      <a16:colId xmlns:a16="http://schemas.microsoft.com/office/drawing/2014/main" val="3608996272"/>
                    </a:ext>
                  </a:extLst>
                </a:gridCol>
                <a:gridCol w="2304177">
                  <a:extLst>
                    <a:ext uri="{9D8B030D-6E8A-4147-A177-3AD203B41FA5}">
                      <a16:colId xmlns:a16="http://schemas.microsoft.com/office/drawing/2014/main" val="3784775813"/>
                    </a:ext>
                  </a:extLst>
                </a:gridCol>
                <a:gridCol w="2304177">
                  <a:extLst>
                    <a:ext uri="{9D8B030D-6E8A-4147-A177-3AD203B41FA5}">
                      <a16:colId xmlns:a16="http://schemas.microsoft.com/office/drawing/2014/main" val="3460447188"/>
                    </a:ext>
                  </a:extLst>
                </a:gridCol>
              </a:tblGrid>
              <a:tr h="83952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Pressure (GPa)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Lattice Parameter (Å)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Bandgap (eV) with mBJ potential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442644"/>
                  </a:ext>
                </a:extLst>
              </a:tr>
              <a:tr h="6054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FrGeCl</a:t>
                      </a:r>
                      <a:r>
                        <a:rPr lang="en-US" sz="28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FrSnCl</a:t>
                      </a:r>
                      <a:r>
                        <a:rPr lang="en-US" sz="28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FrGeCl</a:t>
                      </a:r>
                      <a:r>
                        <a:rPr lang="en-US" sz="28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FrSnCl</a:t>
                      </a:r>
                      <a:r>
                        <a:rPr lang="en-US" sz="28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955817"/>
                  </a:ext>
                </a:extLst>
              </a:tr>
              <a:tr h="6054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800" b="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5.375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5.648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1.540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1.546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3541251965"/>
                  </a:ext>
                </a:extLst>
              </a:tr>
              <a:tr h="6054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800" b="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5.259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5.499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1.154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1.047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1544943975"/>
                  </a:ext>
                </a:extLst>
              </a:tr>
              <a:tr h="6054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800" b="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5.169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5.373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0.807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0.547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653627257"/>
                  </a:ext>
                </a:extLst>
              </a:tr>
              <a:tr h="6054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800" b="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5.096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5.265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0.494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0.054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784206801"/>
                  </a:ext>
                </a:extLst>
              </a:tr>
              <a:tr h="6054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800" b="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5.034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5.171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0.207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2433748251"/>
                  </a:ext>
                </a:extLst>
              </a:tr>
              <a:tr h="6054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800" b="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4.981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Noto Sans CJK SC Regular"/>
                        <a:cs typeface="Times New Roman" panose="02020603050405020304" pitchFamily="18" charset="0"/>
                      </a:endParaRPr>
                    </a:p>
                  </a:txBody>
                  <a:tcPr marL="34290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3882453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099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7660B-2329-4F55-BBF2-D7179112D8E2}"/>
              </a:ext>
            </a:extLst>
          </p:cNvPr>
          <p:cNvSpPr/>
          <p:nvPr/>
        </p:nvSpPr>
        <p:spPr>
          <a:xfrm>
            <a:off x="218500" y="82991"/>
            <a:ext cx="76722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Liberation Serif"/>
                <a:cs typeface="Times New Roman" panose="02020603050405020304" pitchFamily="18" charset="0"/>
              </a:rPr>
              <a:t>Electronic properties of 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FrGeCl</a:t>
            </a:r>
            <a:r>
              <a:rPr lang="en-US" sz="4400" baseline="-25000" dirty="0">
                <a:effectLst/>
                <a:latin typeface="Liberation Serif"/>
                <a:ea typeface="Noto Sans CJK SC Regular"/>
                <a:cs typeface="FreeSans"/>
              </a:rPr>
              <a:t>3</a:t>
            </a:r>
            <a:r>
              <a:rPr lang="en-US" sz="4400" dirty="0">
                <a:effectLst/>
                <a:latin typeface="Liberation Serif"/>
                <a:ea typeface="Noto Sans CJK SC Regular"/>
                <a:cs typeface="FreeSans"/>
              </a:rPr>
              <a:t> </a:t>
            </a:r>
            <a:endParaRPr lang="en-US" sz="4400" dirty="0">
              <a:latin typeface="Liberation Serif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06977-2781-4EB9-A9FC-59441BD1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0D18-2298-4A86-8ED4-C9074DB5300C}" type="slidenum">
              <a:rPr lang="en-GB" smtClean="0"/>
              <a:t>9</a:t>
            </a:fld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137B2D-5B5C-4548-8308-8E3D26B8B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07" y="1052528"/>
            <a:ext cx="3657600" cy="5175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5760518-E282-4FEF-986E-2B608F103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052528"/>
            <a:ext cx="3657600" cy="5175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A1238A-FB7F-4BAB-99FB-6B45229EC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58" y="1052528"/>
            <a:ext cx="3657600" cy="51759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D0AAE2-3D3D-452C-9C06-92507C073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6946" y="3025210"/>
            <a:ext cx="229809" cy="12177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4793EB2-D9EC-466E-ACC1-793B431EA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34" y="3025210"/>
            <a:ext cx="229809" cy="1217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1E115FC-F965-4195-A5FE-CC7186FB3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158" y="3025210"/>
            <a:ext cx="229809" cy="121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48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4458</TotalTime>
  <Words>509</Words>
  <Application>Microsoft Office PowerPoint</Application>
  <PresentationFormat>Widescreen</PresentationFormat>
  <Paragraphs>225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Liberation Serif</vt:lpstr>
      <vt:lpstr>Tahoma</vt:lpstr>
      <vt:lpstr>Times New Roman</vt:lpstr>
      <vt:lpstr>Wingdings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Rashid</dc:title>
  <dc:creator>Abdur Rashid Mohammad</dc:creator>
  <cp:lastModifiedBy>USER</cp:lastModifiedBy>
  <cp:revision>706</cp:revision>
  <dcterms:created xsi:type="dcterms:W3CDTF">2017-11-23T02:13:17Z</dcterms:created>
  <dcterms:modified xsi:type="dcterms:W3CDTF">2023-01-25T09:55:45Z</dcterms:modified>
</cp:coreProperties>
</file>